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Geis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Geist-bold.fntdata"/><Relationship Id="rId16" Type="http://schemas.openxmlformats.org/officeDocument/2006/relationships/slide" Target="slides/slide11.xml"/><Relationship Id="rId38" Type="http://schemas.openxmlformats.org/officeDocument/2006/relationships/font" Target="fonts/Geis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c8e613fa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2c8e613fa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c8e613fa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2c8e613fa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c8e613fa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2c8e613fa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c8e613fa5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2c8e613fa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c8e613fa5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2c8e613fa5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c8e613fa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2c8e613fa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c8e613fa5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2c8e613fa5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c8e613fa5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2c8e613fa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c8e613fa5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2c8e613fa5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cc97da5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2cc97da5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cc97da5c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2cc97da5c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c8e613fa5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2c8e613fa5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cc97da5c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2cc97da5c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cc97da5c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2cc97da5c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cc97da5c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2cc97da5c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cc97da5c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2cc97da5c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c8e613fa5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2c8e613fa5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cc97da5c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2cc97da5c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cc97da5c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2cc97da5c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c8e613fa5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2c8e613fa5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c8e613fa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2c8e613fa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c8e613fa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2c8e613fa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36825" y="4292679"/>
            <a:ext cx="1236449" cy="669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3119625" y="1712653"/>
            <a:ext cx="9144001" cy="470894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517950" y="587825"/>
            <a:ext cx="64560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s" sz="4102">
                <a:latin typeface="Geist"/>
                <a:ea typeface="Geist"/>
                <a:cs typeface="Geist"/>
                <a:sym typeface="Geist"/>
              </a:rPr>
              <a:t>Django Backend Adaptation f</a:t>
            </a:r>
            <a:r>
              <a:rPr b="1" lang="es" sz="4102">
                <a:latin typeface="Geist"/>
                <a:ea typeface="Geist"/>
                <a:cs typeface="Geist"/>
                <a:sym typeface="Geist"/>
              </a:rPr>
              <a:t>or</a:t>
            </a:r>
            <a:r>
              <a:rPr b="1" lang="es" sz="4102">
                <a:latin typeface="Geist"/>
                <a:ea typeface="Geist"/>
                <a:cs typeface="Geist"/>
                <a:sym typeface="Geist"/>
              </a:rPr>
              <a:t> Frontend Migration to React</a:t>
            </a:r>
            <a:endParaRPr sz="410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4102"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517950" y="2006450"/>
            <a:ext cx="64560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400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1400">
                <a:solidFill>
                  <a:schemeClr val="dk2"/>
                </a:solidFill>
                <a:latin typeface="Geist"/>
                <a:ea typeface="Geist"/>
                <a:cs typeface="Geist"/>
                <a:sym typeface="Geist"/>
              </a:rPr>
              <a:t>Eduardo Ezponda</a:t>
            </a:r>
            <a:endParaRPr sz="1400">
              <a:solidFill>
                <a:schemeClr val="dk2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1400">
                <a:latin typeface="Geist"/>
                <a:ea typeface="Geist"/>
                <a:cs typeface="Geist"/>
                <a:sym typeface="Geist"/>
              </a:rPr>
              <a:t>Trabajo de Fin de Grado</a:t>
            </a:r>
            <a:r>
              <a:rPr lang="es" sz="1400">
                <a:latin typeface="Geist"/>
                <a:ea typeface="Geist"/>
                <a:cs typeface="Geist"/>
                <a:sym typeface="Geist"/>
              </a:rPr>
              <a:t> I 250890</a:t>
            </a:r>
            <a:endParaRPr i="1" sz="1400">
              <a:latin typeface="Geist"/>
              <a:ea typeface="Geist"/>
              <a:cs typeface="Geist"/>
              <a:sym typeface="Ge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2"/>
          <p:cNvCxnSpPr/>
          <p:nvPr/>
        </p:nvCxnSpPr>
        <p:spPr>
          <a:xfrm rot="-5400000">
            <a:off x="4308300" y="2609175"/>
            <a:ext cx="4635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2"/>
          <p:cNvSpPr txBox="1"/>
          <p:nvPr/>
        </p:nvSpPr>
        <p:spPr>
          <a:xfrm>
            <a:off x="680650" y="273900"/>
            <a:ext cx="7886400" cy="20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2"/>
              <a:buFont typeface="Arial"/>
              <a:buNone/>
            </a:pPr>
            <a:r>
              <a:rPr b="1" i="0" lang="es" sz="3012" u="none" cap="none" strike="noStrike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GitHub:</a:t>
            </a:r>
            <a:endParaRPr b="1" i="0" sz="3012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2"/>
              <a:buFont typeface="Arial"/>
              <a:buNone/>
            </a:pPr>
            <a:r>
              <a:rPr lang="es" sz="30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Version control platform for easy project management to </a:t>
            </a:r>
            <a:r>
              <a:rPr b="1" lang="es" sz="30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organise tasks</a:t>
            </a:r>
            <a:endParaRPr b="1" i="0" sz="3012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2"/>
              <a:buFont typeface="Arial"/>
              <a:buNone/>
            </a:pPr>
            <a:r>
              <a:t/>
            </a:r>
            <a:endParaRPr b="0" i="0" sz="3112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112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1700" y="2377875"/>
            <a:ext cx="4425452" cy="24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4294967295" type="ctrTitle"/>
          </p:nvPr>
        </p:nvSpPr>
        <p:spPr>
          <a:xfrm>
            <a:off x="872500" y="478000"/>
            <a:ext cx="81348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000">
                <a:latin typeface="Geist"/>
                <a:ea typeface="Geist"/>
                <a:cs typeface="Geist"/>
                <a:sym typeface="Geist"/>
              </a:rPr>
              <a:t>Backend development</a:t>
            </a:r>
            <a:endParaRPr b="1" i="0" sz="30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0" i="0" lang="es" sz="3000" u="none" cap="none" strike="noStrike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Django</a:t>
            </a:r>
            <a:endParaRPr b="0" i="0" sz="30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375" y="1848675"/>
            <a:ext cx="4875556" cy="27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400" y="2849725"/>
            <a:ext cx="4039774" cy="21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idx="4294967295" type="ctrTitle"/>
          </p:nvPr>
        </p:nvSpPr>
        <p:spPr>
          <a:xfrm>
            <a:off x="787425" y="351325"/>
            <a:ext cx="76959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Django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Model - View - Template Pattern</a:t>
            </a:r>
            <a:r>
              <a:rPr b="1" lang="es" sz="3012">
                <a:latin typeface="Geist"/>
                <a:ea typeface="Geist"/>
                <a:cs typeface="Geist"/>
                <a:sym typeface="Geist"/>
              </a:rPr>
              <a:t>: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Model </a:t>
            </a:r>
            <a:r>
              <a:rPr lang="es" sz="3000"/>
              <a:t>→ 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Business logic and Data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View </a:t>
            </a:r>
            <a:r>
              <a:rPr lang="es" sz="3000"/>
              <a:t>→ 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User interaction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Template </a:t>
            </a:r>
            <a:r>
              <a:rPr lang="es" sz="3000"/>
              <a:t>→ 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Data presentation</a:t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/>
        </p:nvSpPr>
        <p:spPr>
          <a:xfrm>
            <a:off x="796650" y="371250"/>
            <a:ext cx="8160000" cy="2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Django Rest Framework (DRF)</a:t>
            </a:r>
            <a:endParaRPr b="1" sz="30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API creating with Django</a:t>
            </a:r>
            <a:endParaRPr sz="30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JSON data exposure</a:t>
            </a:r>
            <a:endParaRPr sz="30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Simplify development</a:t>
            </a:r>
            <a:endParaRPr sz="30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00" y="2410350"/>
            <a:ext cx="4317066" cy="242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idx="4294967295" type="ctrTitle"/>
          </p:nvPr>
        </p:nvSpPr>
        <p:spPr>
          <a:xfrm>
            <a:off x="872500" y="478000"/>
            <a:ext cx="81348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000">
                <a:latin typeface="Geist"/>
                <a:ea typeface="Geist"/>
                <a:cs typeface="Geist"/>
                <a:sym typeface="Geist"/>
              </a:rPr>
              <a:t>Frontend </a:t>
            </a:r>
            <a:r>
              <a:rPr b="1" lang="es" sz="3000">
                <a:latin typeface="Geist"/>
                <a:ea typeface="Geist"/>
                <a:cs typeface="Geist"/>
                <a:sym typeface="Geist"/>
              </a:rPr>
              <a:t>development</a:t>
            </a:r>
            <a:endParaRPr b="1" i="0" sz="30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000">
                <a:latin typeface="Geist"/>
                <a:ea typeface="Geist"/>
                <a:cs typeface="Geist"/>
                <a:sym typeface="Geist"/>
              </a:rPr>
              <a:t>NextJS</a:t>
            </a:r>
            <a:endParaRPr b="0" i="0" sz="30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650" y="1616525"/>
            <a:ext cx="3439324" cy="30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idx="4294967295" type="ctrTitle"/>
          </p:nvPr>
        </p:nvSpPr>
        <p:spPr>
          <a:xfrm>
            <a:off x="857025" y="309375"/>
            <a:ext cx="81771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NextJS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React Framework </a:t>
            </a:r>
            <a:r>
              <a:rPr lang="es" sz="3000"/>
              <a:t>→ 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high-performance apps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Hybrid rendering: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-41986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12"/>
              <a:buFont typeface="Geist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SSR: Faster initial load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-41986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12"/>
              <a:buFont typeface="Geist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SSG: Optimized static content</a:t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175" y="2852000"/>
            <a:ext cx="4774549" cy="22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4294967295" type="ctrTitle"/>
          </p:nvPr>
        </p:nvSpPr>
        <p:spPr>
          <a:xfrm>
            <a:off x="703850" y="170150"/>
            <a:ext cx="83304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Kronis Architecture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Docker: Frontend, Backend, PostgreSQL, Redis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AWS: Frontend, Backend, load balancers</a:t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975" y="1797025"/>
            <a:ext cx="4506076" cy="24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000" y="1797025"/>
            <a:ext cx="2427825" cy="24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4294967295" type="ctrTitle"/>
          </p:nvPr>
        </p:nvSpPr>
        <p:spPr>
          <a:xfrm>
            <a:off x="857025" y="309375"/>
            <a:ext cx="81771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Silk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Optimises DB queries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Identifies inefficiencies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Integrates with Django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050" y="2386075"/>
            <a:ext cx="2570200" cy="25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idx="4294967295" type="ctrTitle"/>
          </p:nvPr>
        </p:nvSpPr>
        <p:spPr>
          <a:xfrm>
            <a:off x="857025" y="309375"/>
            <a:ext cx="81771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Migration: Bootstrap to Tailwind CSS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-41986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12"/>
              <a:buFont typeface="Geist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Before (Django + Bootstrap):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	Predefined styles, less flexibility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-41986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12"/>
              <a:buFont typeface="Geist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After (NextJS + Tailwind): 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Utility-first, customization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900" y="2807775"/>
            <a:ext cx="3895235" cy="21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idx="4294967295" type="ctrTitle"/>
          </p:nvPr>
        </p:nvSpPr>
        <p:spPr>
          <a:xfrm>
            <a:off x="857025" y="309375"/>
            <a:ext cx="8177100" cy="29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Frontend project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25" y="1018230"/>
            <a:ext cx="6489225" cy="365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504600" y="1044175"/>
            <a:ext cx="81348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Innovation consultancy for the management of funded technology projects</a:t>
            </a:r>
            <a:endParaRPr i="1"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475" y="2229075"/>
            <a:ext cx="4959624" cy="26037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668425" y="286075"/>
            <a:ext cx="3086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212">
                <a:solidFill>
                  <a:srgbClr val="1C4587"/>
                </a:solidFill>
                <a:latin typeface="Geist"/>
                <a:ea typeface="Geist"/>
                <a:cs typeface="Geist"/>
                <a:sym typeface="Geist"/>
              </a:rPr>
              <a:t>SPLOROTECH</a:t>
            </a:r>
            <a:endParaRPr sz="19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idx="4294967295" type="ctrTitle"/>
          </p:nvPr>
        </p:nvSpPr>
        <p:spPr>
          <a:xfrm>
            <a:off x="857025" y="309375"/>
            <a:ext cx="81771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Project modifications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CRUD endpoints </a:t>
            </a:r>
            <a:r>
              <a:rPr lang="es" sz="3000"/>
              <a:t>→ 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Models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Travel actions</a:t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100" y="1951825"/>
            <a:ext cx="4261276" cy="28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idx="4294967295" type="ctrTitle"/>
          </p:nvPr>
        </p:nvSpPr>
        <p:spPr>
          <a:xfrm>
            <a:off x="857025" y="309375"/>
            <a:ext cx="81771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Timesheets - CRUD Endpoints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CRUD operations f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or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 models in Timesheets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700" y="1609875"/>
            <a:ext cx="5785566" cy="30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idx="4294967295" type="ctrTitle"/>
          </p:nvPr>
        </p:nvSpPr>
        <p:spPr>
          <a:xfrm>
            <a:off x="857025" y="154075"/>
            <a:ext cx="81771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Travel Actions - Endpoints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Actions f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or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 travel management: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-41986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12"/>
              <a:buFont typeface="Geist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Close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-41986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12"/>
              <a:buFont typeface="Geist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Request reopen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-41986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12"/>
              <a:buFont typeface="Geist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Cancel reopen request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-41986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12"/>
              <a:buFont typeface="Geist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Reopen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-41986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12"/>
              <a:buFont typeface="Geist"/>
              <a:buChar char="●"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Accept/Reject reopen requests</a:t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950" y="1348950"/>
            <a:ext cx="2699352" cy="150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4294967295" type="ctrTitle"/>
          </p:nvPr>
        </p:nvSpPr>
        <p:spPr>
          <a:xfrm>
            <a:off x="622250" y="309375"/>
            <a:ext cx="84120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Development of a web interface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Facilitate API interaction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Structured way to test API endpoints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975" y="2322464"/>
            <a:ext cx="2369999" cy="23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750" y="2396012"/>
            <a:ext cx="4011075" cy="22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idx="4294967295" type="ctrTitle"/>
          </p:nvPr>
        </p:nvSpPr>
        <p:spPr>
          <a:xfrm>
            <a:off x="622250" y="309375"/>
            <a:ext cx="84120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Interface features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GET, POST, PUT, DELETE requests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Dynamic Data Insertion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Response visualization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225" y="2399725"/>
            <a:ext cx="4950666" cy="25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4294967295" type="ctrTitle"/>
          </p:nvPr>
        </p:nvSpPr>
        <p:spPr>
          <a:xfrm>
            <a:off x="622250" y="309375"/>
            <a:ext cx="8412000" cy="1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Authentication and security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Login system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Session token authentication 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for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 requests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00" y="1944925"/>
            <a:ext cx="6867474" cy="268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idx="4294967295" type="ctrTitle"/>
          </p:nvPr>
        </p:nvSpPr>
        <p:spPr>
          <a:xfrm>
            <a:off x="622250" y="218025"/>
            <a:ext cx="8412000" cy="1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Local implementation of Kronis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Removed dependency on sensitive data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Maintained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 essential settings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625" y="1810925"/>
            <a:ext cx="5680075" cy="29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idx="4294967295" type="ctrTitle"/>
          </p:nvPr>
        </p:nvSpPr>
        <p:spPr>
          <a:xfrm>
            <a:off x="622250" y="309375"/>
            <a:ext cx="8412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Example of an API response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475" y="879000"/>
            <a:ext cx="4964700" cy="40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idx="4294967295" type="ctrTitle"/>
          </p:nvPr>
        </p:nvSpPr>
        <p:spPr>
          <a:xfrm>
            <a:off x="857025" y="309375"/>
            <a:ext cx="81771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Unit testing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No need for an active database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Detects errors before deployment</a:t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900" y="2240326"/>
            <a:ext cx="2190974" cy="21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650" y="2071450"/>
            <a:ext cx="2640524" cy="264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idx="4294967295" type="ctrTitle"/>
          </p:nvPr>
        </p:nvSpPr>
        <p:spPr>
          <a:xfrm>
            <a:off x="658800" y="309375"/>
            <a:ext cx="8375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Unit testing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Ensures functionality without database access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Mocks to simulate dependencies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850" y="2067150"/>
            <a:ext cx="2896500" cy="28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780975" y="1054973"/>
            <a:ext cx="79725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Platform for </a:t>
            </a:r>
            <a:r>
              <a:rPr b="1" lang="es" sz="3012">
                <a:latin typeface="Geist"/>
                <a:ea typeface="Geist"/>
                <a:cs typeface="Geist"/>
                <a:sym typeface="Geist"/>
              </a:rPr>
              <a:t>managing 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funded innovation projects</a:t>
            </a:r>
            <a:endParaRPr i="1"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9250" y="936225"/>
            <a:ext cx="4279550" cy="42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idx="4294967295" type="ctrTitle"/>
          </p:nvPr>
        </p:nvSpPr>
        <p:spPr>
          <a:xfrm>
            <a:off x="658800" y="309375"/>
            <a:ext cx="83754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Unit testing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186 tests executed successfully ✅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1812550"/>
            <a:ext cx="88106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2"/>
          <p:cNvPicPr preferRelativeResize="0"/>
          <p:nvPr/>
        </p:nvPicPr>
        <p:blipFill rotWithShape="1">
          <a:blip r:embed="rId4">
            <a:alphaModFix/>
          </a:blip>
          <a:srcRect b="0" l="1584" r="0" t="0"/>
          <a:stretch/>
        </p:blipFill>
        <p:spPr>
          <a:xfrm>
            <a:off x="333375" y="2511275"/>
            <a:ext cx="22739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3900" y="2326900"/>
            <a:ext cx="2511798" cy="251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idx="4294967295" type="ctrTitle"/>
          </p:nvPr>
        </p:nvSpPr>
        <p:spPr>
          <a:xfrm>
            <a:off x="857025" y="309375"/>
            <a:ext cx="81771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Future lines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Kronis 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will evolve with EU subsidy needs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Splorotech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 aims for full automation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12"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248" name="Google Shape;248;p43"/>
          <p:cNvSpPr txBox="1"/>
          <p:nvPr/>
        </p:nvSpPr>
        <p:spPr>
          <a:xfrm>
            <a:off x="1380525" y="3144775"/>
            <a:ext cx="55272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Become a leader in efficient innovation project solutions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9" name="Google Shape;249;p43"/>
          <p:cNvSpPr/>
          <p:nvPr/>
        </p:nvSpPr>
        <p:spPr>
          <a:xfrm>
            <a:off x="3691925" y="2067713"/>
            <a:ext cx="798000" cy="919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3119625" y="1712653"/>
            <a:ext cx="9144001" cy="4708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4"/>
          <p:cNvSpPr txBox="1"/>
          <p:nvPr>
            <p:ph type="ctrTitle"/>
          </p:nvPr>
        </p:nvSpPr>
        <p:spPr>
          <a:xfrm>
            <a:off x="517950" y="587825"/>
            <a:ext cx="64560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s" sz="4102">
                <a:latin typeface="Geist"/>
                <a:ea typeface="Geist"/>
                <a:cs typeface="Geist"/>
                <a:sym typeface="Geist"/>
              </a:rPr>
              <a:t>Django Backend Adaptation for Frontend Migration to React</a:t>
            </a:r>
            <a:endParaRPr sz="410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4102"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256" name="Google Shape;256;p44"/>
          <p:cNvSpPr txBox="1"/>
          <p:nvPr>
            <p:ph type="ctrTitle"/>
          </p:nvPr>
        </p:nvSpPr>
        <p:spPr>
          <a:xfrm>
            <a:off x="517950" y="2006450"/>
            <a:ext cx="64560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400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1400">
                <a:solidFill>
                  <a:schemeClr val="dk2"/>
                </a:solidFill>
                <a:latin typeface="Geist"/>
                <a:ea typeface="Geist"/>
                <a:cs typeface="Geist"/>
                <a:sym typeface="Geist"/>
              </a:rPr>
              <a:t>Eduardo Ezponda</a:t>
            </a:r>
            <a:endParaRPr sz="1400">
              <a:solidFill>
                <a:schemeClr val="dk2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1400">
                <a:latin typeface="Geist"/>
                <a:ea typeface="Geist"/>
                <a:cs typeface="Geist"/>
                <a:sym typeface="Geist"/>
              </a:rPr>
              <a:t>Trabajo de Fin de Grado I 250890</a:t>
            </a:r>
            <a:endParaRPr i="1" sz="1400">
              <a:latin typeface="Geist"/>
              <a:ea typeface="Geist"/>
              <a:cs typeface="Geist"/>
              <a:sym typeface="Geis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450475" y="330525"/>
            <a:ext cx="8134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Planning, implementation 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and </a:t>
            </a:r>
            <a:r>
              <a:rPr b="1" lang="es" sz="3012">
                <a:latin typeface="Geist"/>
                <a:ea typeface="Geist"/>
                <a:cs typeface="Geist"/>
                <a:sym typeface="Geist"/>
              </a:rPr>
              <a:t>monitoring </a:t>
            </a:r>
            <a:r>
              <a:rPr lang="es" sz="3012">
                <a:latin typeface="Geist"/>
                <a:ea typeface="Geist"/>
                <a:cs typeface="Geist"/>
                <a:sym typeface="Geist"/>
              </a:rPr>
              <a:t>of project phases</a:t>
            </a:r>
            <a:endParaRPr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31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250" y="1662875"/>
            <a:ext cx="5584376" cy="31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4294967295" type="ctrTitle"/>
          </p:nvPr>
        </p:nvSpPr>
        <p:spPr>
          <a:xfrm>
            <a:off x="790500" y="504925"/>
            <a:ext cx="83535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i="0" lang="es" sz="3000" u="none" cap="none" strike="noStrike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Problems </a:t>
            </a:r>
            <a:r>
              <a:rPr b="1" lang="es" sz="3000">
                <a:latin typeface="Geist"/>
                <a:ea typeface="Geist"/>
                <a:cs typeface="Geist"/>
                <a:sym typeface="Geist"/>
              </a:rPr>
              <a:t>i</a:t>
            </a:r>
            <a:r>
              <a:rPr b="1" i="0" lang="es" sz="3000" u="none" cap="none" strike="noStrike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n Kronis</a:t>
            </a:r>
            <a:endParaRPr b="1" i="0" sz="30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000">
                <a:latin typeface="Geist"/>
                <a:ea typeface="Geist"/>
                <a:cs typeface="Geist"/>
                <a:sym typeface="Geist"/>
              </a:rPr>
              <a:t>Scalability: Difficulty in finding profiles with full Django experience</a:t>
            </a:r>
            <a:endParaRPr b="0" i="0" sz="30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i="0" sz="31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775" y="2434225"/>
            <a:ext cx="5211538" cy="2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4294967295" type="ctrTitle"/>
          </p:nvPr>
        </p:nvSpPr>
        <p:spPr>
          <a:xfrm>
            <a:off x="392950" y="439325"/>
            <a:ext cx="8134800" cy="2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00">
                <a:latin typeface="Geist"/>
                <a:ea typeface="Geist"/>
                <a:cs typeface="Geist"/>
                <a:sym typeface="Geist"/>
              </a:rPr>
              <a:t>Solution</a:t>
            </a:r>
            <a:endParaRPr b="1" sz="3000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latin typeface="Geist"/>
                <a:ea typeface="Geist"/>
                <a:cs typeface="Geist"/>
                <a:sym typeface="Geist"/>
              </a:rPr>
              <a:t>Migration to React/NextJS to separate backend and frontend</a:t>
            </a:r>
            <a:endParaRPr sz="30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275" y="2057375"/>
            <a:ext cx="6183825" cy="24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4294967295" type="ctrTitle"/>
          </p:nvPr>
        </p:nvSpPr>
        <p:spPr>
          <a:xfrm>
            <a:off x="392950" y="439325"/>
            <a:ext cx="81348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i="0" lang="es" sz="3000" u="none" cap="none" strike="noStrike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Adapta</a:t>
            </a:r>
            <a:r>
              <a:rPr b="1" lang="es" sz="3000">
                <a:latin typeface="Geist"/>
                <a:ea typeface="Geist"/>
                <a:cs typeface="Geist"/>
                <a:sym typeface="Geist"/>
              </a:rPr>
              <a:t>tion</a:t>
            </a:r>
            <a:endParaRPr b="1" i="0" sz="30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000">
                <a:latin typeface="Geist"/>
                <a:ea typeface="Geist"/>
                <a:cs typeface="Geist"/>
                <a:sym typeface="Geist"/>
              </a:rPr>
              <a:t>API: adapting Django to communicate with React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5775" y="2018750"/>
            <a:ext cx="2771250" cy="2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4294967295" type="ctrTitle"/>
          </p:nvPr>
        </p:nvSpPr>
        <p:spPr>
          <a:xfrm>
            <a:off x="392950" y="439325"/>
            <a:ext cx="81348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000">
                <a:latin typeface="Geist"/>
                <a:ea typeface="Geist"/>
                <a:cs typeface="Geist"/>
                <a:sym typeface="Geist"/>
              </a:rPr>
              <a:t>Objectives</a:t>
            </a:r>
            <a:endParaRPr b="1" sz="30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000">
                <a:latin typeface="Geist"/>
                <a:ea typeface="Geist"/>
                <a:cs typeface="Geist"/>
                <a:sym typeface="Geist"/>
              </a:rPr>
              <a:t>Optimisation</a:t>
            </a:r>
            <a:endParaRPr sz="30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000">
                <a:latin typeface="Geist"/>
                <a:ea typeface="Geist"/>
                <a:cs typeface="Geist"/>
                <a:sym typeface="Geist"/>
              </a:rPr>
              <a:t>Scalability</a:t>
            </a:r>
            <a:endParaRPr sz="30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000">
                <a:latin typeface="Geist"/>
                <a:ea typeface="Geist"/>
                <a:cs typeface="Geist"/>
                <a:sym typeface="Geist"/>
              </a:rPr>
              <a:t>User experience</a:t>
            </a:r>
            <a:endParaRPr sz="30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000">
                <a:latin typeface="Geist"/>
                <a:ea typeface="Geist"/>
                <a:cs typeface="Geist"/>
                <a:sym typeface="Geist"/>
              </a:rPr>
              <a:t>Efficiency</a:t>
            </a:r>
            <a:endParaRPr sz="30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575" y="407525"/>
            <a:ext cx="4374401" cy="26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724050" y="232025"/>
            <a:ext cx="76959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012">
                <a:latin typeface="Geist"/>
                <a:ea typeface="Geist"/>
                <a:cs typeface="Geist"/>
                <a:sym typeface="Geist"/>
              </a:rPr>
              <a:t>Methodology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12">
                <a:latin typeface="Geist"/>
                <a:ea typeface="Geist"/>
                <a:cs typeface="Geist"/>
                <a:sym typeface="Geist"/>
              </a:rPr>
              <a:t>Scrum is an agile framework for managing projects, focusing on collaboration, iterations and incremental deliveries.</a:t>
            </a:r>
            <a:endParaRPr b="1" sz="30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250" y="2434325"/>
            <a:ext cx="3661176" cy="244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1831" y="2786888"/>
            <a:ext cx="947669" cy="7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031" y="2786888"/>
            <a:ext cx="947669" cy="7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4718100" y="3609575"/>
            <a:ext cx="11370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0" i="1" lang="es" sz="2212" u="none" cap="none" strike="noStrike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Sprint</a:t>
            </a:r>
            <a:r>
              <a:rPr b="0" i="0" lang="es" sz="2212" u="none" cap="none" strike="noStrike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 1</a:t>
            </a:r>
            <a:endParaRPr b="0" i="0" sz="2212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089763" y="3671450"/>
            <a:ext cx="12762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1" lang="es" sz="2212" u="none" cap="none" strike="noStrike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Sprint</a:t>
            </a:r>
            <a:r>
              <a:rPr b="0" i="0" lang="es" sz="2212" u="none" cap="none" strike="noStrike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 2</a:t>
            </a:r>
            <a:endParaRPr b="0" i="0" sz="2212" u="none" cap="none" strike="noStrike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